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7" r:id="rId4"/>
    <p:sldId id="260" r:id="rId5"/>
    <p:sldId id="258" r:id="rId6"/>
    <p:sldId id="259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81" r:id="rId18"/>
    <p:sldId id="282" r:id="rId19"/>
    <p:sldId id="283" r:id="rId20"/>
    <p:sldId id="284" r:id="rId21"/>
    <p:sldId id="275" r:id="rId22"/>
    <p:sldId id="277" r:id="rId23"/>
    <p:sldId id="276" r:id="rId24"/>
    <p:sldId id="278" r:id="rId25"/>
    <p:sldId id="279" r:id="rId26"/>
    <p:sldId id="280" r:id="rId27"/>
    <p:sldId id="273" r:id="rId28"/>
    <p:sldId id="285" r:id="rId29"/>
    <p:sldId id="286" r:id="rId30"/>
    <p:sldId id="261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5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6E4C8C-51F3-423A-8DB6-0EA8A24170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02AD67E-2ACA-413F-B885-4067FD66E4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6B298B-F1CB-43BE-9BF4-F0E31D5D3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EB026D-BE4E-47A0-A0EE-7557E6E6B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7A1759-2D58-4E32-8FB1-22E10D26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040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489F2-F9A2-4B48-9DD5-2E86E3913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7F6712-0EA8-49D5-A22B-F49E7A5700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336E64-5AE2-4350-90D8-35B75A67D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527AF8-B41E-40B9-8C9B-B425FE320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AFC3BA-DAD5-4D20-870B-EE6888320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903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88FE73-EE27-4198-B371-3C33457D6B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36FB34-C675-42F4-B3D6-B19ABAA9F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7FB990-9744-49C6-A986-4BC1D77A8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AABFD0-AC8C-4DB0-8F98-BAAE7C152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F36B75-0082-4F7C-A541-7122317EA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125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3981ED-EFED-4B2D-B389-CF2B6218E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5585D7-DD01-4A8E-9067-224756298CF8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</a:lstStyle>
          <a:p>
            <a:pPr lvl="0"/>
            <a:r>
              <a:rPr lang="ko-KR" altLang="en-US" dirty="0"/>
              <a:t> 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DD0CC6-2C0D-4798-BF8C-647F74D64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07D1DA-0544-4EA5-8A6B-25163EB96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CDD362-E1EA-4265-B7D3-7D782A712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612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2E1DE7-23D2-4F8A-A2F6-B6C2000EC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7E70DC-0DC8-4A23-B52E-277E30B4C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C43187-B03C-4BD7-8EC1-FB76F6964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B4F8C6-5E89-4D39-842B-CB1D287F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7F6AC1-1DC8-429F-8D99-63861708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341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04374C-DF28-4C33-9428-3F47B984B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8EF953-DC64-48A5-9F7D-01286A565C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B3E679-7DFF-4AAF-95AB-C75A952E24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B22E17-EACC-45ED-B81B-7455FD3C8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F4D6B7-9326-49C4-87D8-1F283114D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9408A5-1CEA-4019-B0E2-42DC27C20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726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6F6CCA-A421-44DB-84A7-E6C12956B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943FFE-F1CE-4EED-BE80-52A6B36C8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1F103F-9BA2-429C-823B-2970F3C3F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F96E798-329B-4468-B63D-CD228703C0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602FA55-148D-40BA-A628-E7976D5556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36489B3-AFA8-46A5-8E08-6085C1F0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93FD18-EB00-49BC-B45A-240F55C8E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DD1D068-84CF-4763-AE76-03CDA30FB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750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93467C-4891-4262-A3F3-50B5582DD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B05070-9664-411C-A49B-5055E7A95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C29EB6-0385-4089-874B-EA9561C4A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55BF34-BCFD-4ED6-BFE8-A614E9A78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236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E8B415-3AA9-40A4-9AD4-659903F72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25AB2A-D246-4F60-BE43-471A8D60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6AF9C7-6258-4A5C-AA60-407E4760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508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46EF7A-C2CD-49E1-B430-72A816DF9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5555B7-E396-461F-8A60-5C94FE0FC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085A5A-8C4A-4721-A46D-B1E8E908CB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6C3109-3A41-4E26-8B8A-FBE38F3F4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A2850E-B5F1-4AA0-8F28-3EF09F4DD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BB6DE9-9AB4-4B58-95FE-80C31B14E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297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F2475F-3825-4328-AA78-56B361F2C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7A6CD90-3386-4296-9FF9-D3900D268B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8AAFD2-D957-449C-B9E9-EA8A60851D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9B1886-C53E-4B43-B7ED-CCCAB8D9F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2E8377-A3C0-4435-A80D-5AE8BCEA4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B2F744-126E-4E5A-89D6-4B924E713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125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AEA1AE-D8DD-44C8-BC2F-C5D51338C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02C405-7366-4BE2-AFDC-DFD17231E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FBCD7E-CA95-4283-9BB4-2518DE909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ED19E-9D6E-491E-84D4-289EEADFA19A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23BE76-7A00-434E-AC49-46620DDECA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6ED8BF-E913-4746-99D6-87955E7FC4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219AE-17E7-43F4-8174-31456B16F1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361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OOT3UIXZzt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8EBAA-0E32-4E18-8A46-532AA45374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Mask R-CNN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C8E293-7751-4768-991A-1967FC7B27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Donghwa KIM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7970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F8854-C53F-471C-9E5A-ED94CC1B3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b="1" dirty="0"/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918476D6-3BB1-4BB3-BC7B-F70D81B75531}"/>
              </a:ext>
            </a:extLst>
          </p:cNvPr>
          <p:cNvSpPr/>
          <p:nvPr/>
        </p:nvSpPr>
        <p:spPr>
          <a:xfrm>
            <a:off x="922563" y="2539094"/>
            <a:ext cx="1155247" cy="128995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Faster </a:t>
            </a:r>
          </a:p>
          <a:p>
            <a:pPr algn="ctr"/>
            <a:r>
              <a:rPr lang="en-US" altLang="ko-KR" dirty="0"/>
              <a:t>R-CNN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E745172-5C4D-4E16-9EE4-BCD5A8F27E84}"/>
              </a:ext>
            </a:extLst>
          </p:cNvPr>
          <p:cNvCxnSpPr>
            <a:cxnSpLocks/>
            <a:stCxn id="5" idx="4"/>
            <a:endCxn id="8" idx="1"/>
          </p:cNvCxnSpPr>
          <p:nvPr/>
        </p:nvCxnSpPr>
        <p:spPr>
          <a:xfrm flipV="1">
            <a:off x="2077810" y="2663598"/>
            <a:ext cx="551090" cy="52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8C3A572-4D9F-43FC-8C17-8E706FEB1FE3}"/>
              </a:ext>
            </a:extLst>
          </p:cNvPr>
          <p:cNvSpPr/>
          <p:nvPr/>
        </p:nvSpPr>
        <p:spPr>
          <a:xfrm>
            <a:off x="2628900" y="2477860"/>
            <a:ext cx="1612446" cy="37147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label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B045C14-8FF6-488D-8C3F-0734B63B3F98}"/>
              </a:ext>
            </a:extLst>
          </p:cNvPr>
          <p:cNvCxnSpPr>
            <a:cxnSpLocks/>
            <a:stCxn id="5" idx="4"/>
            <a:endCxn id="12" idx="1"/>
          </p:cNvCxnSpPr>
          <p:nvPr/>
        </p:nvCxnSpPr>
        <p:spPr>
          <a:xfrm>
            <a:off x="2077810" y="3184072"/>
            <a:ext cx="551090" cy="123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26C903C-F31E-496F-A10C-FF96399F7A7C}"/>
              </a:ext>
            </a:extLst>
          </p:cNvPr>
          <p:cNvSpPr/>
          <p:nvPr/>
        </p:nvSpPr>
        <p:spPr>
          <a:xfrm>
            <a:off x="2628900" y="2973841"/>
            <a:ext cx="1612446" cy="66743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Bounding box offset</a:t>
            </a:r>
            <a:endParaRPr lang="ko-KR" altLang="en-US" dirty="0"/>
          </a:p>
        </p:txBody>
      </p:sp>
      <p:sp>
        <p:nvSpPr>
          <p:cNvPr id="18" name="순서도: 자기 디스크 17">
            <a:extLst>
              <a:ext uri="{FF2B5EF4-FFF2-40B4-BE49-F238E27FC236}">
                <a16:creationId xmlns:a16="http://schemas.microsoft.com/office/drawing/2014/main" id="{BD558901-3952-4BE1-8C0B-E2393DA8AE80}"/>
              </a:ext>
            </a:extLst>
          </p:cNvPr>
          <p:cNvSpPr/>
          <p:nvPr/>
        </p:nvSpPr>
        <p:spPr>
          <a:xfrm>
            <a:off x="922563" y="4588158"/>
            <a:ext cx="1155247" cy="1289956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Mask </a:t>
            </a:r>
          </a:p>
          <a:p>
            <a:pPr algn="ctr"/>
            <a:r>
              <a:rPr lang="en-US" altLang="ko-KR" dirty="0"/>
              <a:t>R-CNN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0EDF997-B730-49BE-B1D0-0B36A6CDB055}"/>
              </a:ext>
            </a:extLst>
          </p:cNvPr>
          <p:cNvCxnSpPr>
            <a:cxnSpLocks/>
            <a:stCxn id="18" idx="4"/>
            <a:endCxn id="20" idx="1"/>
          </p:cNvCxnSpPr>
          <p:nvPr/>
        </p:nvCxnSpPr>
        <p:spPr>
          <a:xfrm flipV="1">
            <a:off x="2077810" y="4712662"/>
            <a:ext cx="551090" cy="52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319B907-0C41-4B0A-B30A-5B4F4FD9925E}"/>
              </a:ext>
            </a:extLst>
          </p:cNvPr>
          <p:cNvSpPr/>
          <p:nvPr/>
        </p:nvSpPr>
        <p:spPr>
          <a:xfrm>
            <a:off x="2628900" y="4526924"/>
            <a:ext cx="1612446" cy="37147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label</a:t>
            </a:r>
            <a:endParaRPr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6A2A6EC-B1F3-45C2-A3A8-F1BC9B48D36D}"/>
              </a:ext>
            </a:extLst>
          </p:cNvPr>
          <p:cNvCxnSpPr>
            <a:cxnSpLocks/>
            <a:stCxn id="18" idx="4"/>
            <a:endCxn id="22" idx="1"/>
          </p:cNvCxnSpPr>
          <p:nvPr/>
        </p:nvCxnSpPr>
        <p:spPr>
          <a:xfrm>
            <a:off x="2077810" y="5233136"/>
            <a:ext cx="551090" cy="123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5DA03EF-3216-4D80-8D94-ECC9BF76774F}"/>
              </a:ext>
            </a:extLst>
          </p:cNvPr>
          <p:cNvSpPr/>
          <p:nvPr/>
        </p:nvSpPr>
        <p:spPr>
          <a:xfrm>
            <a:off x="2628900" y="5022905"/>
            <a:ext cx="1612446" cy="66743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Bounding box offset</a:t>
            </a:r>
            <a:endParaRPr lang="ko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50F6202-B241-4EF1-ACE8-5523023D0FDA}"/>
              </a:ext>
            </a:extLst>
          </p:cNvPr>
          <p:cNvCxnSpPr>
            <a:cxnSpLocks/>
          </p:cNvCxnSpPr>
          <p:nvPr/>
        </p:nvCxnSpPr>
        <p:spPr>
          <a:xfrm>
            <a:off x="2090057" y="5294878"/>
            <a:ext cx="551090" cy="824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509FBFA-9646-4C18-BCD2-1F6082B06BB9}"/>
              </a:ext>
            </a:extLst>
          </p:cNvPr>
          <p:cNvSpPr/>
          <p:nvPr/>
        </p:nvSpPr>
        <p:spPr>
          <a:xfrm>
            <a:off x="2641147" y="5784053"/>
            <a:ext cx="1612446" cy="66743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Object mask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2F0FB2-89AD-4CCA-BE69-95D2B216D804}"/>
              </a:ext>
            </a:extLst>
          </p:cNvPr>
          <p:cNvSpPr txBox="1"/>
          <p:nvPr/>
        </p:nvSpPr>
        <p:spPr>
          <a:xfrm>
            <a:off x="2868725" y="1778266"/>
            <a:ext cx="11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Output</a:t>
            </a:r>
            <a:endParaRPr lang="ko-KR" altLang="en-US" b="1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D20A01D-FE36-44ED-A94D-0C92815C6E8A}"/>
              </a:ext>
            </a:extLst>
          </p:cNvPr>
          <p:cNvSpPr/>
          <p:nvPr/>
        </p:nvSpPr>
        <p:spPr>
          <a:xfrm>
            <a:off x="2375808" y="2298246"/>
            <a:ext cx="2065564" cy="4412797"/>
          </a:xfrm>
          <a:prstGeom prst="round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56" name="Picture 8" descr="Image result for branch">
            <a:extLst>
              <a:ext uri="{FF2B5EF4-FFF2-40B4-BE49-F238E27FC236}">
                <a16:creationId xmlns:a16="http://schemas.microsoft.com/office/drawing/2014/main" id="{C21FE763-5E0A-4DB4-9F74-1B66E227C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115256">
            <a:off x="3857003" y="5410428"/>
            <a:ext cx="763041" cy="979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42E700-FEC9-4FE5-A48F-94C6FF9A9F93}"/>
              </a:ext>
            </a:extLst>
          </p:cNvPr>
          <p:cNvSpPr txBox="1"/>
          <p:nvPr/>
        </p:nvSpPr>
        <p:spPr>
          <a:xfrm>
            <a:off x="4441372" y="5531039"/>
            <a:ext cx="1181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Branch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888265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F8854-C53F-471C-9E5A-ED94CC1B3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b="1" dirty="0"/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918476D6-3BB1-4BB3-BC7B-F70D81B75531}"/>
              </a:ext>
            </a:extLst>
          </p:cNvPr>
          <p:cNvSpPr/>
          <p:nvPr/>
        </p:nvSpPr>
        <p:spPr>
          <a:xfrm>
            <a:off x="922563" y="2539094"/>
            <a:ext cx="1155247" cy="128995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Faster </a:t>
            </a:r>
          </a:p>
          <a:p>
            <a:pPr algn="ctr"/>
            <a:r>
              <a:rPr lang="en-US" altLang="ko-KR" dirty="0"/>
              <a:t>R-CNN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E745172-5C4D-4E16-9EE4-BCD5A8F27E84}"/>
              </a:ext>
            </a:extLst>
          </p:cNvPr>
          <p:cNvCxnSpPr>
            <a:cxnSpLocks/>
            <a:stCxn id="5" idx="4"/>
            <a:endCxn id="8" idx="1"/>
          </p:cNvCxnSpPr>
          <p:nvPr/>
        </p:nvCxnSpPr>
        <p:spPr>
          <a:xfrm flipV="1">
            <a:off x="2077810" y="2663598"/>
            <a:ext cx="551090" cy="52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8C3A572-4D9F-43FC-8C17-8E706FEB1FE3}"/>
              </a:ext>
            </a:extLst>
          </p:cNvPr>
          <p:cNvSpPr/>
          <p:nvPr/>
        </p:nvSpPr>
        <p:spPr>
          <a:xfrm>
            <a:off x="2628900" y="2477860"/>
            <a:ext cx="1612446" cy="37147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label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B045C14-8FF6-488D-8C3F-0734B63B3F98}"/>
              </a:ext>
            </a:extLst>
          </p:cNvPr>
          <p:cNvCxnSpPr>
            <a:cxnSpLocks/>
            <a:stCxn id="5" idx="4"/>
            <a:endCxn id="12" idx="1"/>
          </p:cNvCxnSpPr>
          <p:nvPr/>
        </p:nvCxnSpPr>
        <p:spPr>
          <a:xfrm>
            <a:off x="2077810" y="3184072"/>
            <a:ext cx="551090" cy="123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26C903C-F31E-496F-A10C-FF96399F7A7C}"/>
              </a:ext>
            </a:extLst>
          </p:cNvPr>
          <p:cNvSpPr/>
          <p:nvPr/>
        </p:nvSpPr>
        <p:spPr>
          <a:xfrm>
            <a:off x="2628900" y="2973841"/>
            <a:ext cx="1612446" cy="66743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Bounding box offset</a:t>
            </a:r>
            <a:endParaRPr lang="ko-KR" altLang="en-US" dirty="0"/>
          </a:p>
        </p:txBody>
      </p:sp>
      <p:sp>
        <p:nvSpPr>
          <p:cNvPr id="18" name="순서도: 자기 디스크 17">
            <a:extLst>
              <a:ext uri="{FF2B5EF4-FFF2-40B4-BE49-F238E27FC236}">
                <a16:creationId xmlns:a16="http://schemas.microsoft.com/office/drawing/2014/main" id="{BD558901-3952-4BE1-8C0B-E2393DA8AE80}"/>
              </a:ext>
            </a:extLst>
          </p:cNvPr>
          <p:cNvSpPr/>
          <p:nvPr/>
        </p:nvSpPr>
        <p:spPr>
          <a:xfrm>
            <a:off x="922563" y="4588158"/>
            <a:ext cx="1155247" cy="1289956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Mask </a:t>
            </a:r>
          </a:p>
          <a:p>
            <a:pPr algn="ctr"/>
            <a:r>
              <a:rPr lang="en-US" altLang="ko-KR" dirty="0"/>
              <a:t>R-CNN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0EDF997-B730-49BE-B1D0-0B36A6CDB055}"/>
              </a:ext>
            </a:extLst>
          </p:cNvPr>
          <p:cNvCxnSpPr>
            <a:cxnSpLocks/>
            <a:stCxn id="18" idx="4"/>
            <a:endCxn id="20" idx="1"/>
          </p:cNvCxnSpPr>
          <p:nvPr/>
        </p:nvCxnSpPr>
        <p:spPr>
          <a:xfrm flipV="1">
            <a:off x="2077810" y="4712662"/>
            <a:ext cx="551090" cy="52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319B907-0C41-4B0A-B30A-5B4F4FD9925E}"/>
              </a:ext>
            </a:extLst>
          </p:cNvPr>
          <p:cNvSpPr/>
          <p:nvPr/>
        </p:nvSpPr>
        <p:spPr>
          <a:xfrm>
            <a:off x="2628900" y="4526924"/>
            <a:ext cx="1612446" cy="37147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label</a:t>
            </a:r>
            <a:endParaRPr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6A2A6EC-B1F3-45C2-A3A8-F1BC9B48D36D}"/>
              </a:ext>
            </a:extLst>
          </p:cNvPr>
          <p:cNvCxnSpPr>
            <a:cxnSpLocks/>
            <a:stCxn id="18" idx="4"/>
            <a:endCxn id="22" idx="1"/>
          </p:cNvCxnSpPr>
          <p:nvPr/>
        </p:nvCxnSpPr>
        <p:spPr>
          <a:xfrm>
            <a:off x="2077810" y="5233136"/>
            <a:ext cx="551090" cy="123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5DA03EF-3216-4D80-8D94-ECC9BF76774F}"/>
              </a:ext>
            </a:extLst>
          </p:cNvPr>
          <p:cNvSpPr/>
          <p:nvPr/>
        </p:nvSpPr>
        <p:spPr>
          <a:xfrm>
            <a:off x="2628900" y="5022905"/>
            <a:ext cx="1612446" cy="66743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Bounding box offset</a:t>
            </a:r>
            <a:endParaRPr lang="ko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50F6202-B241-4EF1-ACE8-5523023D0FDA}"/>
              </a:ext>
            </a:extLst>
          </p:cNvPr>
          <p:cNvCxnSpPr>
            <a:cxnSpLocks/>
          </p:cNvCxnSpPr>
          <p:nvPr/>
        </p:nvCxnSpPr>
        <p:spPr>
          <a:xfrm>
            <a:off x="2090057" y="5294878"/>
            <a:ext cx="551090" cy="824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509FBFA-9646-4C18-BCD2-1F6082B06BB9}"/>
              </a:ext>
            </a:extLst>
          </p:cNvPr>
          <p:cNvSpPr/>
          <p:nvPr/>
        </p:nvSpPr>
        <p:spPr>
          <a:xfrm>
            <a:off x="2641147" y="5784053"/>
            <a:ext cx="1612446" cy="66743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Object mask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2F0FB2-89AD-4CCA-BE69-95D2B216D804}"/>
              </a:ext>
            </a:extLst>
          </p:cNvPr>
          <p:cNvSpPr txBox="1"/>
          <p:nvPr/>
        </p:nvSpPr>
        <p:spPr>
          <a:xfrm>
            <a:off x="2868725" y="1778266"/>
            <a:ext cx="11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Output</a:t>
            </a:r>
            <a:endParaRPr lang="ko-KR" altLang="en-US" b="1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D20A01D-FE36-44ED-A94D-0C92815C6E8A}"/>
              </a:ext>
            </a:extLst>
          </p:cNvPr>
          <p:cNvSpPr/>
          <p:nvPr/>
        </p:nvSpPr>
        <p:spPr>
          <a:xfrm>
            <a:off x="2375808" y="2298246"/>
            <a:ext cx="2065564" cy="4412797"/>
          </a:xfrm>
          <a:prstGeom prst="round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561361-B036-4EB8-BA86-CEECD8ABBEC0}"/>
              </a:ext>
            </a:extLst>
          </p:cNvPr>
          <p:cNvSpPr txBox="1"/>
          <p:nvPr/>
        </p:nvSpPr>
        <p:spPr>
          <a:xfrm>
            <a:off x="5348915" y="4437117"/>
            <a:ext cx="157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Independent</a:t>
            </a:r>
            <a:endParaRPr lang="ko-KR" altLang="en-US" b="1" dirty="0"/>
          </a:p>
        </p:txBody>
      </p:sp>
      <p:pic>
        <p:nvPicPr>
          <p:cNvPr id="34" name="Picture 4" descr="Image result for scissor gif">
            <a:extLst>
              <a:ext uri="{FF2B5EF4-FFF2-40B4-BE49-F238E27FC236}">
                <a16:creationId xmlns:a16="http://schemas.microsoft.com/office/drawing/2014/main" id="{2033E8CC-EC24-4AB9-880F-2904502EA9E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988" y="4898400"/>
            <a:ext cx="1397399" cy="104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7496FB33-FC01-4E2A-829F-CCFEBFE05A2C}"/>
              </a:ext>
            </a:extLst>
          </p:cNvPr>
          <p:cNvCxnSpPr>
            <a:cxnSpLocks/>
          </p:cNvCxnSpPr>
          <p:nvPr/>
        </p:nvCxnSpPr>
        <p:spPr>
          <a:xfrm>
            <a:off x="4241346" y="4712662"/>
            <a:ext cx="12247" cy="1405106"/>
          </a:xfrm>
          <a:prstGeom prst="bentConnector3">
            <a:avLst>
              <a:gd name="adj1" fmla="val 6166384"/>
            </a:avLst>
          </a:prstGeom>
          <a:ln w="5715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8" descr="Image result for branch">
            <a:extLst>
              <a:ext uri="{FF2B5EF4-FFF2-40B4-BE49-F238E27FC236}">
                <a16:creationId xmlns:a16="http://schemas.microsoft.com/office/drawing/2014/main" id="{44A881FC-4BCC-4631-AA86-A37DA6A5D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115256">
            <a:off x="3729732" y="5344989"/>
            <a:ext cx="763041" cy="979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7464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scissor gif">
            <a:extLst>
              <a:ext uri="{FF2B5EF4-FFF2-40B4-BE49-F238E27FC236}">
                <a16:creationId xmlns:a16="http://schemas.microsoft.com/office/drawing/2014/main" id="{625333A6-E221-4AEA-8E31-B1D97BE830A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988" y="4898400"/>
            <a:ext cx="1397399" cy="104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00F8854-C53F-471C-9E5A-ED94CC1B3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b="1" dirty="0"/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918476D6-3BB1-4BB3-BC7B-F70D81B75531}"/>
              </a:ext>
            </a:extLst>
          </p:cNvPr>
          <p:cNvSpPr/>
          <p:nvPr/>
        </p:nvSpPr>
        <p:spPr>
          <a:xfrm>
            <a:off x="922563" y="2539094"/>
            <a:ext cx="1155247" cy="128995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Faster </a:t>
            </a:r>
          </a:p>
          <a:p>
            <a:pPr algn="ctr"/>
            <a:r>
              <a:rPr lang="en-US" altLang="ko-KR" dirty="0"/>
              <a:t>R-CNN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E745172-5C4D-4E16-9EE4-BCD5A8F27E84}"/>
              </a:ext>
            </a:extLst>
          </p:cNvPr>
          <p:cNvCxnSpPr>
            <a:cxnSpLocks/>
            <a:stCxn id="5" idx="4"/>
            <a:endCxn id="8" idx="1"/>
          </p:cNvCxnSpPr>
          <p:nvPr/>
        </p:nvCxnSpPr>
        <p:spPr>
          <a:xfrm flipV="1">
            <a:off x="2077810" y="2663598"/>
            <a:ext cx="551090" cy="52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8C3A572-4D9F-43FC-8C17-8E706FEB1FE3}"/>
              </a:ext>
            </a:extLst>
          </p:cNvPr>
          <p:cNvSpPr/>
          <p:nvPr/>
        </p:nvSpPr>
        <p:spPr>
          <a:xfrm>
            <a:off x="2628900" y="2477860"/>
            <a:ext cx="1612446" cy="37147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label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B045C14-8FF6-488D-8C3F-0734B63B3F98}"/>
              </a:ext>
            </a:extLst>
          </p:cNvPr>
          <p:cNvCxnSpPr>
            <a:cxnSpLocks/>
            <a:stCxn id="5" idx="4"/>
            <a:endCxn id="12" idx="1"/>
          </p:cNvCxnSpPr>
          <p:nvPr/>
        </p:nvCxnSpPr>
        <p:spPr>
          <a:xfrm>
            <a:off x="2077810" y="3184072"/>
            <a:ext cx="551090" cy="123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26C903C-F31E-496F-A10C-FF96399F7A7C}"/>
              </a:ext>
            </a:extLst>
          </p:cNvPr>
          <p:cNvSpPr/>
          <p:nvPr/>
        </p:nvSpPr>
        <p:spPr>
          <a:xfrm>
            <a:off x="2628900" y="2973841"/>
            <a:ext cx="1612446" cy="66743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Bounding box offset</a:t>
            </a:r>
            <a:endParaRPr lang="ko-KR" altLang="en-US" dirty="0"/>
          </a:p>
        </p:txBody>
      </p:sp>
      <p:sp>
        <p:nvSpPr>
          <p:cNvPr id="18" name="순서도: 자기 디스크 17">
            <a:extLst>
              <a:ext uri="{FF2B5EF4-FFF2-40B4-BE49-F238E27FC236}">
                <a16:creationId xmlns:a16="http://schemas.microsoft.com/office/drawing/2014/main" id="{BD558901-3952-4BE1-8C0B-E2393DA8AE80}"/>
              </a:ext>
            </a:extLst>
          </p:cNvPr>
          <p:cNvSpPr/>
          <p:nvPr/>
        </p:nvSpPr>
        <p:spPr>
          <a:xfrm>
            <a:off x="922563" y="4588158"/>
            <a:ext cx="1155247" cy="1289956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Mask </a:t>
            </a:r>
          </a:p>
          <a:p>
            <a:pPr algn="ctr"/>
            <a:r>
              <a:rPr lang="en-US" altLang="ko-KR" dirty="0"/>
              <a:t>R-CNN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0EDF997-B730-49BE-B1D0-0B36A6CDB055}"/>
              </a:ext>
            </a:extLst>
          </p:cNvPr>
          <p:cNvCxnSpPr>
            <a:cxnSpLocks/>
            <a:stCxn id="18" idx="4"/>
            <a:endCxn id="20" idx="1"/>
          </p:cNvCxnSpPr>
          <p:nvPr/>
        </p:nvCxnSpPr>
        <p:spPr>
          <a:xfrm flipV="1">
            <a:off x="2077810" y="4712662"/>
            <a:ext cx="551090" cy="52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319B907-0C41-4B0A-B30A-5B4F4FD9925E}"/>
              </a:ext>
            </a:extLst>
          </p:cNvPr>
          <p:cNvSpPr/>
          <p:nvPr/>
        </p:nvSpPr>
        <p:spPr>
          <a:xfrm>
            <a:off x="2628900" y="4526924"/>
            <a:ext cx="1612446" cy="37147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label</a:t>
            </a:r>
            <a:endParaRPr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6A2A6EC-B1F3-45C2-A3A8-F1BC9B48D36D}"/>
              </a:ext>
            </a:extLst>
          </p:cNvPr>
          <p:cNvCxnSpPr>
            <a:cxnSpLocks/>
            <a:stCxn id="18" idx="4"/>
            <a:endCxn id="22" idx="1"/>
          </p:cNvCxnSpPr>
          <p:nvPr/>
        </p:nvCxnSpPr>
        <p:spPr>
          <a:xfrm>
            <a:off x="2077810" y="5233136"/>
            <a:ext cx="551090" cy="123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5DA03EF-3216-4D80-8D94-ECC9BF76774F}"/>
              </a:ext>
            </a:extLst>
          </p:cNvPr>
          <p:cNvSpPr/>
          <p:nvPr/>
        </p:nvSpPr>
        <p:spPr>
          <a:xfrm>
            <a:off x="2628900" y="5022905"/>
            <a:ext cx="1612446" cy="66743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Bounding box offset</a:t>
            </a:r>
            <a:endParaRPr lang="ko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50F6202-B241-4EF1-ACE8-5523023D0FDA}"/>
              </a:ext>
            </a:extLst>
          </p:cNvPr>
          <p:cNvCxnSpPr>
            <a:cxnSpLocks/>
          </p:cNvCxnSpPr>
          <p:nvPr/>
        </p:nvCxnSpPr>
        <p:spPr>
          <a:xfrm>
            <a:off x="2090057" y="5294878"/>
            <a:ext cx="551090" cy="824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509FBFA-9646-4C18-BCD2-1F6082B06BB9}"/>
              </a:ext>
            </a:extLst>
          </p:cNvPr>
          <p:cNvSpPr/>
          <p:nvPr/>
        </p:nvSpPr>
        <p:spPr>
          <a:xfrm>
            <a:off x="2641147" y="5784053"/>
            <a:ext cx="1612446" cy="66743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Object mask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2F0FB2-89AD-4CCA-BE69-95D2B216D804}"/>
              </a:ext>
            </a:extLst>
          </p:cNvPr>
          <p:cNvSpPr txBox="1"/>
          <p:nvPr/>
        </p:nvSpPr>
        <p:spPr>
          <a:xfrm>
            <a:off x="2868725" y="1778266"/>
            <a:ext cx="11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Output</a:t>
            </a:r>
            <a:endParaRPr lang="ko-KR" altLang="en-US" b="1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D20A01D-FE36-44ED-A94D-0C92815C6E8A}"/>
              </a:ext>
            </a:extLst>
          </p:cNvPr>
          <p:cNvSpPr/>
          <p:nvPr/>
        </p:nvSpPr>
        <p:spPr>
          <a:xfrm>
            <a:off x="2375808" y="2298246"/>
            <a:ext cx="2065564" cy="4412797"/>
          </a:xfrm>
          <a:prstGeom prst="round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F96ED63C-7931-4253-8F63-28EA1B319D91}"/>
              </a:ext>
            </a:extLst>
          </p:cNvPr>
          <p:cNvCxnSpPr>
            <a:cxnSpLocks/>
            <a:stCxn id="20" idx="3"/>
            <a:endCxn id="26" idx="3"/>
          </p:cNvCxnSpPr>
          <p:nvPr/>
        </p:nvCxnSpPr>
        <p:spPr>
          <a:xfrm>
            <a:off x="4241346" y="4712662"/>
            <a:ext cx="12247" cy="1405106"/>
          </a:xfrm>
          <a:prstGeom prst="bentConnector3">
            <a:avLst>
              <a:gd name="adj1" fmla="val 6166384"/>
            </a:avLst>
          </a:prstGeom>
          <a:ln w="5715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F18D5AFD-01BC-4A37-A2B4-3B9374F64B8E}"/>
              </a:ext>
            </a:extLst>
          </p:cNvPr>
          <p:cNvSpPr/>
          <p:nvPr/>
        </p:nvSpPr>
        <p:spPr>
          <a:xfrm>
            <a:off x="4739370" y="6281808"/>
            <a:ext cx="2844599" cy="33935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Pixel to pixel alignment</a:t>
            </a:r>
            <a:endParaRPr lang="ko-KR" altLang="en-US" dirty="0"/>
          </a:p>
        </p:txBody>
      </p:sp>
      <p:pic>
        <p:nvPicPr>
          <p:cNvPr id="2056" name="Picture 8" descr="Image result for branch">
            <a:extLst>
              <a:ext uri="{FF2B5EF4-FFF2-40B4-BE49-F238E27FC236}">
                <a16:creationId xmlns:a16="http://schemas.microsoft.com/office/drawing/2014/main" id="{C21FE763-5E0A-4DB4-9F74-1B66E227C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115256">
            <a:off x="3729732" y="5344989"/>
            <a:ext cx="763041" cy="979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50110965-C692-4C6D-B310-F1D2C2125FB1}"/>
              </a:ext>
            </a:extLst>
          </p:cNvPr>
          <p:cNvCxnSpPr>
            <a:stCxn id="37" idx="1"/>
          </p:cNvCxnSpPr>
          <p:nvPr/>
        </p:nvCxnSpPr>
        <p:spPr>
          <a:xfrm flipH="1" flipV="1">
            <a:off x="4241346" y="6147707"/>
            <a:ext cx="498024" cy="303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355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Image result for scissor gif">
            <a:extLst>
              <a:ext uri="{FF2B5EF4-FFF2-40B4-BE49-F238E27FC236}">
                <a16:creationId xmlns:a16="http://schemas.microsoft.com/office/drawing/2014/main" id="{0A7EBD80-BBC7-4A57-B84A-2D6AFE42C17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465463" y="4051768"/>
            <a:ext cx="768073" cy="57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1C861B7-3B91-4507-A4BB-CF4C5662A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F7207A95-FB05-4955-B987-82498BC243C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808154" cy="4351338"/>
              </a:xfrm>
            </p:spPr>
            <p:txBody>
              <a:bodyPr/>
              <a:lstStyle/>
              <a:p>
                <a:r>
                  <a:rPr lang="en-US" altLang="ko-KR" dirty="0"/>
                  <a:t> </a:t>
                </a:r>
                <a:r>
                  <a:rPr lang="en-US" altLang="ko-KR" b="1" dirty="0"/>
                  <a:t>Faster R-CNN</a:t>
                </a:r>
              </a:p>
              <a:p>
                <a:pPr lvl="1"/>
                <a:r>
                  <a:rPr lang="en-US" altLang="ko-KR" dirty="0"/>
                  <a:t>1stage: RPN (</a:t>
                </a:r>
                <a:r>
                  <a:rPr lang="ko-KR" altLang="en-US" dirty="0"/>
                  <a:t>후보 </a:t>
                </a:r>
                <a:r>
                  <a:rPr lang="en-US" altLang="ko-KR" dirty="0"/>
                  <a:t>BB</a:t>
                </a:r>
                <a:r>
                  <a:rPr lang="ko-KR" altLang="en-US" dirty="0"/>
                  <a:t>를 생성</a:t>
                </a:r>
                <a:r>
                  <a:rPr lang="en-US" altLang="ko-KR" dirty="0"/>
                  <a:t>)</a:t>
                </a:r>
              </a:p>
              <a:p>
                <a:pPr lvl="1"/>
                <a:r>
                  <a:rPr lang="en-US" altLang="ko-KR" dirty="0"/>
                  <a:t>2stage: </a:t>
                </a:r>
                <a:r>
                  <a:rPr lang="en-US" altLang="ko-KR" dirty="0" err="1"/>
                  <a:t>RoIPool</a:t>
                </a:r>
                <a:r>
                  <a:rPr lang="en-US" altLang="ko-KR" dirty="0"/>
                  <a:t> (classification</a:t>
                </a:r>
                <a:r>
                  <a:rPr lang="ko-KR" altLang="en-US" dirty="0"/>
                  <a:t>와 </a:t>
                </a:r>
                <a:r>
                  <a:rPr lang="en-US" altLang="ko-KR" dirty="0"/>
                  <a:t>BB regression)</a:t>
                </a:r>
              </a:p>
              <a:p>
                <a:pPr lvl="1"/>
                <a:endParaRPr lang="en-US" altLang="ko-KR" dirty="0"/>
              </a:p>
              <a:p>
                <a:r>
                  <a:rPr lang="en-US" altLang="ko-KR" dirty="0"/>
                  <a:t> </a:t>
                </a:r>
                <a:r>
                  <a:rPr lang="en-US" altLang="ko-KR" b="1" dirty="0"/>
                  <a:t>Mask R-CNN</a:t>
                </a:r>
              </a:p>
              <a:p>
                <a:pPr lvl="1"/>
                <a:r>
                  <a:rPr lang="en-US" altLang="ko-KR" dirty="0"/>
                  <a:t>1stage: RPN</a:t>
                </a:r>
              </a:p>
              <a:p>
                <a:pPr lvl="1"/>
                <a:r>
                  <a:rPr lang="en-US" altLang="ko-KR" dirty="0"/>
                  <a:t>2stage: </a:t>
                </a:r>
                <a:r>
                  <a:rPr lang="en-US" altLang="ko-KR" dirty="0" err="1"/>
                  <a:t>RoIPool</a:t>
                </a:r>
                <a:r>
                  <a:rPr lang="en-US" altLang="ko-KR" dirty="0"/>
                  <a:t> (classification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-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BB regression) + </a:t>
                </a:r>
                <a:r>
                  <a:rPr lang="en-US" altLang="ko-KR" b="1" dirty="0"/>
                  <a:t>binary mask for </a:t>
                </a:r>
                <a:r>
                  <a:rPr lang="en-US" altLang="ko-KR" b="1" dirty="0" err="1"/>
                  <a:t>RoI</a:t>
                </a:r>
                <a:endParaRPr lang="en-US" altLang="ko-KR" b="1" dirty="0"/>
              </a:p>
              <a:p>
                <a:pPr lvl="1"/>
                <a:r>
                  <a:rPr lang="en-US" altLang="ko-KR" dirty="0"/>
                  <a:t>Fast R-CNN</a:t>
                </a:r>
                <a:r>
                  <a:rPr lang="ko-KR" altLang="en-US" dirty="0"/>
                  <a:t>의 정신</a:t>
                </a:r>
                <a:r>
                  <a:rPr lang="en-US" altLang="ko-KR" dirty="0"/>
                  <a:t>: </a:t>
                </a:r>
                <a:r>
                  <a:rPr lang="ko-KR" altLang="en-US" dirty="0"/>
                  <a:t>분류와 </a:t>
                </a:r>
                <a:r>
                  <a:rPr lang="en-US" altLang="ko-KR" dirty="0"/>
                  <a:t>BB</a:t>
                </a:r>
                <a:r>
                  <a:rPr lang="ko-KR" altLang="en-US" dirty="0"/>
                  <a:t>회귀문제를 </a:t>
                </a:r>
                <a:r>
                  <a:rPr lang="en-US" altLang="ko-KR" b="1" dirty="0"/>
                  <a:t>parallel</a:t>
                </a:r>
              </a:p>
              <a:p>
                <a:pPr lvl="1"/>
                <a:r>
                  <a:rPr lang="en-US" altLang="ko-KR" dirty="0"/>
                  <a:t>Loss: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𝑐𝑠𝑙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𝑏𝑜𝑥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𝑚𝑎𝑠𝑘</m:t>
                        </m:r>
                      </m:sub>
                    </m:sSub>
                  </m:oMath>
                </a14:m>
                <a:endParaRPr lang="en-US" altLang="ko-KR" b="0" dirty="0"/>
              </a:p>
              <a:p>
                <a:pPr lvl="1"/>
                <a:endParaRPr lang="en-US" altLang="ko-KR" dirty="0"/>
              </a:p>
              <a:p>
                <a:pPr lvl="2"/>
                <a:endParaRPr lang="ko-KR" altLang="en-US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F7207A95-FB05-4955-B987-82498BC243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808154" cy="4351338"/>
              </a:xfrm>
              <a:blipFill>
                <a:blip r:embed="rId3"/>
                <a:stretch>
                  <a:fillRect l="-1016" t="-23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3910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2FBA59-64C6-4D31-8FF7-E702A33DE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/>
            <a:r>
              <a:rPr lang="en-US" altLang="ko-KR" b="1" dirty="0"/>
              <a:t>Mask R-CNN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C95DCEC4-9CD4-4351-BA18-BC629C91CE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𝑚𝑎𝑠𝑘</m:t>
                        </m:r>
                      </m:sub>
                    </m:sSub>
                  </m:oMath>
                </a14:m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𝐾</m:t>
                    </m:r>
                    <m:sSup>
                      <m:sSupPr>
                        <m:ctrlPr>
                          <a:rPr lang="en-US" altLang="ko-KR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altLang="ko-KR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/>
                  <a:t>=</a:t>
                </a:r>
                <a14:m>
                  <m:oMath xmlns:m="http://schemas.openxmlformats.org/officeDocument/2006/math">
                    <m:r>
                      <a:rPr lang="en-US" altLang="ko-KR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altLang="ko-KR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𝑚𝑎𝑠𝑘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altLang="ko-KR" b="0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ko-KR" b="0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altLang="ko-KR" b="0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altLang="ko-KR" b="0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𝑟𝑒𝑠𝑜𝑙𝑢𝑡𝑖𝑜𝑛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ko-KR" altLang="en-US" dirty="0"/>
                  <a:t>픽셀마다 </a:t>
                </a:r>
                <a:r>
                  <a:rPr lang="en-US" altLang="ko-KR" dirty="0"/>
                  <a:t>sigmoid -&gt; object?</a:t>
                </a:r>
              </a:p>
              <a:p>
                <a:pPr lvl="1"/>
                <a:r>
                  <a:rPr lang="ko-KR" altLang="en-US" b="1" dirty="0"/>
                  <a:t>평균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Binary class entropy loss</a:t>
                </a:r>
              </a:p>
              <a:p>
                <a:pPr lvl="1"/>
                <a:r>
                  <a:rPr lang="en-US" altLang="ko-KR" dirty="0"/>
                  <a:t>ground-truth class </a:t>
                </a:r>
                <a14:m>
                  <m:oMath xmlns:m="http://schemas.openxmlformats.org/officeDocument/2006/math"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b="1" dirty="0"/>
                  <a:t>One versus all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분류방법</a:t>
                </a:r>
                <a:endParaRPr lang="en-US" altLang="ko-KR" dirty="0"/>
              </a:p>
              <a:p>
                <a:pPr lvl="2"/>
                <a:r>
                  <a:rPr lang="en-US" altLang="ko-KR" b="0" dirty="0"/>
                  <a:t>Whether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en-US" altLang="ko-KR" dirty="0"/>
                  <a:t> mask </a:t>
                </a:r>
              </a:p>
              <a:p>
                <a:pPr marL="457200" lvl="1" indent="0">
                  <a:buNone/>
                </a:pPr>
                <a:endParaRPr lang="en-US" altLang="ko-KR" dirty="0"/>
              </a:p>
              <a:p>
                <a:pPr lvl="1"/>
                <a:endParaRPr lang="en-US" altLang="ko-KR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C95DCEC4-9CD4-4351-BA18-BC629C91CE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5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3006468-E18C-40E4-98AC-D9BF122EF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9972165"/>
              </p:ext>
            </p:extLst>
          </p:nvPr>
        </p:nvGraphicFramePr>
        <p:xfrm>
          <a:off x="1190558" y="5022021"/>
          <a:ext cx="8128000" cy="1102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2299228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9679333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Mask R-CNN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FCN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67552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Per-pixel Sigmoid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Per-pixel </a:t>
                      </a:r>
                      <a:r>
                        <a:rPr lang="en-US" altLang="ko-KR" dirty="0" err="1"/>
                        <a:t>Softmax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381509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Binary cross-entropy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Multinomial cross-entropy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0843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5815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F899D7-0C86-4BB9-B9F3-2B95616D5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2101841E-3447-48D4-B24E-EFF2437CEC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 Mask Representation</a:t>
                </a:r>
              </a:p>
              <a:p>
                <a:pPr lvl="1"/>
                <a:r>
                  <a:rPr lang="en-US" altLang="ko-KR" dirty="0"/>
                  <a:t>Fc</a:t>
                </a:r>
                <a:r>
                  <a:rPr lang="ko-KR" altLang="en-US" dirty="0"/>
                  <a:t>를 사용하면 공간정보를 잃음</a:t>
                </a:r>
                <a:endParaRPr lang="en-US" altLang="ko-KR" dirty="0"/>
              </a:p>
              <a:p>
                <a:pPr lvl="1"/>
                <a:r>
                  <a:rPr lang="en-US" altLang="ko-KR" dirty="0"/>
                  <a:t>FCN</a:t>
                </a:r>
                <a:r>
                  <a:rPr lang="ko-KR" altLang="en-US" dirty="0"/>
                  <a:t>을 사용하여 각 </a:t>
                </a:r>
                <a:r>
                  <a:rPr lang="en-US" altLang="ko-KR" dirty="0" err="1"/>
                  <a:t>RoI</a:t>
                </a:r>
                <a:r>
                  <a:rPr lang="ko-KR" altLang="en-US" dirty="0"/>
                  <a:t>의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ko-KR" i="1" dirty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 dirty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ko-KR" i="1" dirty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altLang="ko-KR" i="1" dirty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altLang="ko-KR" i="1" dirty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𝑚𝑎𝑠𝑘</m:t>
                    </m:r>
                  </m:oMath>
                </a14:m>
                <a:r>
                  <a:rPr lang="ko-KR" altLang="en-US" dirty="0"/>
                  <a:t>를 예측</a:t>
                </a:r>
                <a:endParaRPr lang="en-US" altLang="ko-KR" dirty="0"/>
              </a:p>
              <a:p>
                <a:r>
                  <a:rPr lang="en-US" altLang="ko-KR" dirty="0"/>
                  <a:t> </a:t>
                </a:r>
                <a:r>
                  <a:rPr lang="en-US" altLang="ko-KR" dirty="0" err="1"/>
                  <a:t>RoIPool</a:t>
                </a:r>
                <a:r>
                  <a:rPr lang="en-US" altLang="ko-KR" dirty="0"/>
                  <a:t> vs</a:t>
                </a:r>
                <a:r>
                  <a:rPr lang="ko-KR" altLang="en-US" dirty="0"/>
                  <a:t> </a:t>
                </a:r>
                <a:r>
                  <a:rPr lang="en-US" altLang="ko-KR" dirty="0" err="1"/>
                  <a:t>RoIAlign</a:t>
                </a:r>
                <a:endParaRPr lang="en-US" altLang="ko-KR" dirty="0"/>
              </a:p>
              <a:p>
                <a:pPr lvl="1"/>
                <a:r>
                  <a:rPr lang="en-US" altLang="ko-KR" dirty="0"/>
                  <a:t>Pooling</a:t>
                </a:r>
              </a:p>
              <a:p>
                <a:pPr lvl="1"/>
                <a:r>
                  <a:rPr lang="en-US" altLang="ko-KR" dirty="0" err="1"/>
                  <a:t>RoIAlign</a:t>
                </a:r>
                <a:r>
                  <a:rPr lang="ko-KR" altLang="en-US" dirty="0"/>
                  <a:t>은 </a:t>
                </a:r>
                <a:r>
                  <a:rPr lang="en-US" altLang="ko-KR" dirty="0"/>
                  <a:t>pooling</a:t>
                </a:r>
                <a:r>
                  <a:rPr lang="ko-KR" altLang="en-US" dirty="0"/>
                  <a:t>에서 손실되는 미세한 좌표 차이를 고려</a:t>
                </a:r>
                <a:endParaRPr lang="en-US" altLang="ko-KR" dirty="0"/>
              </a:p>
              <a:p>
                <a:pPr lvl="1"/>
                <a:r>
                  <a:rPr lang="en-US" altLang="ko-KR" dirty="0"/>
                  <a:t>removes the harsh quantization of </a:t>
                </a:r>
                <a:r>
                  <a:rPr lang="en-US" altLang="ko-KR" dirty="0" err="1"/>
                  <a:t>RoIPool</a:t>
                </a:r>
                <a:endParaRPr lang="ko-KR" altLang="en-US" dirty="0"/>
              </a:p>
              <a:p>
                <a:pPr lvl="1"/>
                <a:endParaRPr lang="en-US" altLang="ko-KR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2101841E-3447-48D4-B24E-EFF2437CEC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7777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20B106-1528-4953-9673-230B4E4AB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Encoding Technology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8257D5-6294-4A5A-AEC8-9FEFBA4F1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 quantization</a:t>
            </a:r>
          </a:p>
          <a:p>
            <a:pPr lvl="1"/>
            <a:r>
              <a:rPr lang="ko-KR" altLang="en-US" dirty="0"/>
              <a:t>이미지를 데이터로 변환하는 방법에서 쓰이고 있는 방법론</a:t>
            </a:r>
            <a:endParaRPr lang="en-US" altLang="ko-KR" dirty="0"/>
          </a:p>
          <a:p>
            <a:pPr lvl="1"/>
            <a:r>
              <a:rPr lang="ko-KR" altLang="en-US" dirty="0"/>
              <a:t>이미지 압축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F03B11-AD2D-4A5F-A225-ABDE5FFEE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725" y="3086101"/>
            <a:ext cx="3706333" cy="3540686"/>
          </a:xfrm>
          <a:prstGeom prst="rect">
            <a:avLst/>
          </a:prstGeom>
        </p:spPr>
      </p:pic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CC811B59-06A9-4200-B7C5-B843556377F6}"/>
              </a:ext>
            </a:extLst>
          </p:cNvPr>
          <p:cNvSpPr/>
          <p:nvPr/>
        </p:nvSpPr>
        <p:spPr>
          <a:xfrm rot="5400000">
            <a:off x="0" y="0"/>
            <a:ext cx="608239" cy="608239"/>
          </a:xfrm>
          <a:prstGeom prst="rt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0436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635DC-4276-4BB5-8CCD-ED34D2641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D6D789-5248-4247-80F3-47C087F86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26C22A9-7389-404E-9EAE-3826D74E1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64" y="1825625"/>
            <a:ext cx="10757916" cy="323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234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2D80D2-9D05-4708-BE04-C6CA51C23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0A4145-E61F-4F86-BF69-64ADC9F27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0565CF0-FA49-4E46-A6EA-2EA53274E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6" y="1825625"/>
            <a:ext cx="11263884" cy="39356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AF1B276-D0B9-491E-8BCF-1490E1C5D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995" y="5605053"/>
            <a:ext cx="712865" cy="827473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32707845-703B-4A08-896E-2DD8E7A9CA89}"/>
              </a:ext>
            </a:extLst>
          </p:cNvPr>
          <p:cNvCxnSpPr>
            <a:cxnSpLocks/>
          </p:cNvCxnSpPr>
          <p:nvPr/>
        </p:nvCxnSpPr>
        <p:spPr>
          <a:xfrm flipH="1">
            <a:off x="6880860" y="5123089"/>
            <a:ext cx="609872" cy="48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8849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21D60A-71B2-4021-BA83-B6908135D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3B06BC-9F11-4587-9895-48953FE6A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E4CCD5-E098-40D1-A128-94CDF03FE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6" y="1825625"/>
            <a:ext cx="11263884" cy="393565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58778D7-B87E-4787-A7BA-AF0128483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836" y="5806440"/>
            <a:ext cx="7375262" cy="63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913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6B32B2-2D69-48E7-AF39-B3BAA3CDD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271688"/>
          </a:xfrm>
        </p:spPr>
        <p:txBody>
          <a:bodyPr>
            <a:noAutofit/>
          </a:bodyPr>
          <a:lstStyle/>
          <a:p>
            <a:r>
              <a:rPr lang="en-US" altLang="ko-KR" sz="2800" b="1" dirty="0"/>
              <a:t>Big Picture</a:t>
            </a:r>
            <a:endParaRPr lang="ko-KR" altLang="en-US" sz="28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47B969-8BF3-4F9C-A23A-E3123236D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126" y="1051560"/>
            <a:ext cx="8128947" cy="566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63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EF51A7-8D4C-41DB-992D-9C07E19DB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F9345D-78ED-46E2-88B6-E553BD6A2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2B84ACB-5AC2-4706-87EE-89A875C47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07" y="1773937"/>
            <a:ext cx="9901129" cy="415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426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907CB5-2A2D-4E13-99B8-790237EE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70D5EA-F222-47EF-964A-CC39F5B6A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 </a:t>
            </a:r>
            <a:r>
              <a:rPr lang="en-US" altLang="ko-KR" b="1" dirty="0" err="1"/>
              <a:t>RoIPool</a:t>
            </a:r>
            <a:endParaRPr lang="en-US" altLang="ko-KR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46B28C-1E47-4754-A89D-B7227070D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496" y="2476065"/>
            <a:ext cx="3357631" cy="39298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79BFAA-E1EE-4EA6-A9F8-DD061EF8744C}"/>
              </a:ext>
            </a:extLst>
          </p:cNvPr>
          <p:cNvSpPr txBox="1"/>
          <p:nvPr/>
        </p:nvSpPr>
        <p:spPr>
          <a:xfrm>
            <a:off x="6649551" y="4559754"/>
            <a:ext cx="2870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32  = coordinate x</a:t>
            </a:r>
          </a:p>
          <a:p>
            <a:r>
              <a:rPr lang="en-US" altLang="ko-KR" dirty="0"/>
              <a:t>16 </a:t>
            </a:r>
            <a:r>
              <a:rPr lang="ko-KR" altLang="en-US" dirty="0"/>
              <a:t> </a:t>
            </a:r>
            <a:r>
              <a:rPr lang="en-US" altLang="ko-KR" dirty="0"/>
              <a:t>= feature map stride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23E4354-AE2B-429B-8A39-DBE75F3BBFD9}"/>
              </a:ext>
            </a:extLst>
          </p:cNvPr>
          <p:cNvCxnSpPr>
            <a:cxnSpLocks/>
          </p:cNvCxnSpPr>
          <p:nvPr/>
        </p:nvCxnSpPr>
        <p:spPr>
          <a:xfrm flipH="1" flipV="1">
            <a:off x="4404633" y="4531179"/>
            <a:ext cx="2147206" cy="2041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4AF4C30-454C-471E-8286-BA214CE1ACE1}"/>
              </a:ext>
            </a:extLst>
          </p:cNvPr>
          <p:cNvCxnSpPr>
            <a:cxnSpLocks/>
          </p:cNvCxnSpPr>
          <p:nvPr/>
        </p:nvCxnSpPr>
        <p:spPr>
          <a:xfrm flipH="1" flipV="1">
            <a:off x="4723039" y="4735287"/>
            <a:ext cx="1926512" cy="3388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순서도: 처리 11">
            <a:extLst>
              <a:ext uri="{FF2B5EF4-FFF2-40B4-BE49-F238E27FC236}">
                <a16:creationId xmlns:a16="http://schemas.microsoft.com/office/drawing/2014/main" id="{3732901A-9D19-4FC6-80E3-B9D787861AA6}"/>
              </a:ext>
            </a:extLst>
          </p:cNvPr>
          <p:cNvSpPr/>
          <p:nvPr/>
        </p:nvSpPr>
        <p:spPr>
          <a:xfrm>
            <a:off x="4298496" y="4531179"/>
            <a:ext cx="244929" cy="171450"/>
          </a:xfrm>
          <a:prstGeom prst="flowChartProcess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BAD068D2-DAA6-44E2-BBDF-EC4B675BE25E}"/>
              </a:ext>
            </a:extLst>
          </p:cNvPr>
          <p:cNvSpPr/>
          <p:nvPr/>
        </p:nvSpPr>
        <p:spPr>
          <a:xfrm>
            <a:off x="4543425" y="4549545"/>
            <a:ext cx="244929" cy="171450"/>
          </a:xfrm>
          <a:prstGeom prst="flowChartProcess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0522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907CB5-2A2D-4E13-99B8-790237EE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70D5EA-F222-47EF-964A-CC39F5B6A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 </a:t>
            </a:r>
            <a:r>
              <a:rPr lang="en-US" altLang="ko-KR" b="1" dirty="0" err="1"/>
              <a:t>RoIPool</a:t>
            </a:r>
            <a:endParaRPr lang="en-US" altLang="ko-KR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46B28C-1E47-4754-A89D-B7227070D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496" y="2476065"/>
            <a:ext cx="3357631" cy="39298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79BFAA-E1EE-4EA6-A9F8-DD061EF8744C}"/>
              </a:ext>
            </a:extLst>
          </p:cNvPr>
          <p:cNvSpPr txBox="1"/>
          <p:nvPr/>
        </p:nvSpPr>
        <p:spPr>
          <a:xfrm>
            <a:off x="6649551" y="4559754"/>
            <a:ext cx="2870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32  = coordinate x</a:t>
            </a:r>
          </a:p>
          <a:p>
            <a:r>
              <a:rPr lang="en-US" altLang="ko-KR" dirty="0"/>
              <a:t>16 </a:t>
            </a:r>
            <a:r>
              <a:rPr lang="ko-KR" altLang="en-US" dirty="0"/>
              <a:t> </a:t>
            </a:r>
            <a:r>
              <a:rPr lang="en-US" altLang="ko-KR" dirty="0"/>
              <a:t>= feature map stride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23E4354-AE2B-429B-8A39-DBE75F3BBFD9}"/>
              </a:ext>
            </a:extLst>
          </p:cNvPr>
          <p:cNvCxnSpPr>
            <a:cxnSpLocks/>
          </p:cNvCxnSpPr>
          <p:nvPr/>
        </p:nvCxnSpPr>
        <p:spPr>
          <a:xfrm flipH="1" flipV="1">
            <a:off x="4404633" y="4531179"/>
            <a:ext cx="2147206" cy="2041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4AF4C30-454C-471E-8286-BA214CE1ACE1}"/>
              </a:ext>
            </a:extLst>
          </p:cNvPr>
          <p:cNvCxnSpPr>
            <a:cxnSpLocks/>
          </p:cNvCxnSpPr>
          <p:nvPr/>
        </p:nvCxnSpPr>
        <p:spPr>
          <a:xfrm flipH="1" flipV="1">
            <a:off x="4723039" y="4735287"/>
            <a:ext cx="1926512" cy="3388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순서도: 처리 11">
            <a:extLst>
              <a:ext uri="{FF2B5EF4-FFF2-40B4-BE49-F238E27FC236}">
                <a16:creationId xmlns:a16="http://schemas.microsoft.com/office/drawing/2014/main" id="{3732901A-9D19-4FC6-80E3-B9D787861AA6}"/>
              </a:ext>
            </a:extLst>
          </p:cNvPr>
          <p:cNvSpPr/>
          <p:nvPr/>
        </p:nvSpPr>
        <p:spPr>
          <a:xfrm>
            <a:off x="4298496" y="4531179"/>
            <a:ext cx="244929" cy="171450"/>
          </a:xfrm>
          <a:prstGeom prst="flowChartProcess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BAD068D2-DAA6-44E2-BBDF-EC4B675BE25E}"/>
              </a:ext>
            </a:extLst>
          </p:cNvPr>
          <p:cNvSpPr/>
          <p:nvPr/>
        </p:nvSpPr>
        <p:spPr>
          <a:xfrm>
            <a:off x="4543425" y="4549545"/>
            <a:ext cx="244929" cy="171450"/>
          </a:xfrm>
          <a:prstGeom prst="flowChartProcess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265F49B9-A1DB-4EAC-BEF6-289DCE7373F0}"/>
              </a:ext>
            </a:extLst>
          </p:cNvPr>
          <p:cNvSpPr/>
          <p:nvPr/>
        </p:nvSpPr>
        <p:spPr>
          <a:xfrm>
            <a:off x="4278345" y="4417133"/>
            <a:ext cx="1057016" cy="1988820"/>
          </a:xfrm>
          <a:prstGeom prst="flowChartProcess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4394EE-47B7-45EC-9F95-6226D9FAC129}"/>
              </a:ext>
            </a:extLst>
          </p:cNvPr>
          <p:cNvSpPr/>
          <p:nvPr/>
        </p:nvSpPr>
        <p:spPr>
          <a:xfrm>
            <a:off x="5335361" y="6167830"/>
            <a:ext cx="1119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>
                <a:solidFill>
                  <a:srgbClr val="0070C0"/>
                </a:solidFill>
              </a:rPr>
              <a:t>RoIAlign</a:t>
            </a:r>
            <a:endParaRPr lang="ko-KR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87799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907CB5-2A2D-4E13-99B8-790237EE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BE2454C-D151-4360-B516-108A77FCE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361" y="1475843"/>
            <a:ext cx="7655807" cy="53821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9A8E9B-A124-41B8-9719-041BC2778FB7}"/>
              </a:ext>
            </a:extLst>
          </p:cNvPr>
          <p:cNvSpPr txBox="1"/>
          <p:nvPr/>
        </p:nvSpPr>
        <p:spPr>
          <a:xfrm>
            <a:off x="3416046" y="5797296"/>
            <a:ext cx="1348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e.g.7x7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5226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907CB5-2A2D-4E13-99B8-790237EE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8FBB45-AAE4-485A-B3FB-94770C079E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799"/>
          <a:stretch/>
        </p:blipFill>
        <p:spPr>
          <a:xfrm>
            <a:off x="1743075" y="1352780"/>
            <a:ext cx="7067822" cy="2982642"/>
          </a:xfrm>
          <a:prstGeom prst="rect">
            <a:avLst/>
          </a:prstGeom>
        </p:spPr>
      </p:pic>
      <p:pic>
        <p:nvPicPr>
          <p:cNvPr id="6" name="Picture 2" descr="Bilinear interpolation">
            <a:extLst>
              <a:ext uri="{FF2B5EF4-FFF2-40B4-BE49-F238E27FC236}">
                <a16:creationId xmlns:a16="http://schemas.microsoft.com/office/drawing/2014/main" id="{30D7AC2B-4DE1-4279-B5BC-E3B14BB84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832" y="4444692"/>
            <a:ext cx="2404532" cy="2413308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8F9412E-F089-4DE0-A580-43EE00493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582" y="5544064"/>
            <a:ext cx="3264747" cy="591561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6869F42-A3E0-4840-ADDF-E38CAA091E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1582" y="6280552"/>
            <a:ext cx="3369043" cy="36522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AB9236D-4837-4150-8409-2252022022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1582" y="4511529"/>
            <a:ext cx="3263589" cy="89286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0242" name="Picture 2" descr="[diagram]">
            <a:extLst>
              <a:ext uri="{FF2B5EF4-FFF2-40B4-BE49-F238E27FC236}">
                <a16:creationId xmlns:a16="http://schemas.microsoft.com/office/drawing/2014/main" id="{FFF2123E-AAFA-45AD-95E7-324242DE1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3399" y="4483100"/>
            <a:ext cx="3524250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0316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907CB5-2A2D-4E13-99B8-790237EE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8FBB45-AAE4-485A-B3FB-94770C079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718" y="1556886"/>
            <a:ext cx="7957322" cy="51502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C32F17-F3B5-40EC-BCA7-606DB6B80FEB}"/>
              </a:ext>
            </a:extLst>
          </p:cNvPr>
          <p:cNvSpPr txBox="1"/>
          <p:nvPr/>
        </p:nvSpPr>
        <p:spPr>
          <a:xfrm>
            <a:off x="2053590" y="5550408"/>
            <a:ext cx="1348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e.g.7x7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64758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EF5AF-60A5-46B7-9259-1DB9BAF95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DF1C7-6E41-46FD-8B55-EC6156432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 Feature pyramid network</a:t>
            </a:r>
          </a:p>
          <a:p>
            <a:endParaRPr lang="en-US" altLang="ko-KR" dirty="0"/>
          </a:p>
        </p:txBody>
      </p:sp>
      <p:pic>
        <p:nvPicPr>
          <p:cNvPr id="13314" name="Picture 2" descr="Figure 3. A building block illustrating the lateral connection and the top-down pathway, merged by addition.">
            <a:extLst>
              <a:ext uri="{FF2B5EF4-FFF2-40B4-BE49-F238E27FC236}">
                <a16:creationId xmlns:a16="http://schemas.microsoft.com/office/drawing/2014/main" id="{ED645720-4383-4B8F-AF2C-2217EE705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408" y="2515282"/>
            <a:ext cx="438150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19591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E588A1-C5CE-4B8B-80CA-7F1EC5226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40CFAE-09B7-4788-9AA2-32B56BEFA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3ECD6B3-FD20-4976-92C3-DD3CF20D0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418" y="2008577"/>
            <a:ext cx="8735901" cy="237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7690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E8928E-C525-43B3-A1FB-FD2B97B6B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Details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407FD2-26C7-4BD6-B5F2-653DB63AB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 Training </a:t>
            </a:r>
          </a:p>
          <a:p>
            <a:pPr lvl="1"/>
            <a:r>
              <a:rPr lang="en-US" altLang="ko-KR" dirty="0" err="1"/>
              <a:t>RoI</a:t>
            </a:r>
            <a:r>
              <a:rPr lang="en-US" altLang="ko-KR" dirty="0"/>
              <a:t> : </a:t>
            </a:r>
            <a:r>
              <a:rPr lang="en-US" altLang="ko-KR" dirty="0" err="1"/>
              <a:t>IoU</a:t>
            </a:r>
            <a:r>
              <a:rPr lang="en-US" altLang="ko-KR" dirty="0"/>
              <a:t> &gt;= 0.5 for box, mask</a:t>
            </a:r>
          </a:p>
          <a:p>
            <a:pPr lvl="1"/>
            <a:r>
              <a:rPr lang="en-US" altLang="ko-KR" dirty="0"/>
              <a:t> resized as 800x800</a:t>
            </a:r>
          </a:p>
          <a:p>
            <a:pPr lvl="1"/>
            <a:r>
              <a:rPr lang="en-US" altLang="ko-KR" dirty="0"/>
              <a:t> GPU</a:t>
            </a:r>
            <a:r>
              <a:rPr lang="ko-KR" altLang="en-US" dirty="0"/>
              <a:t>당 </a:t>
            </a:r>
            <a:r>
              <a:rPr lang="en-US" altLang="ko-KR" dirty="0"/>
              <a:t>2</a:t>
            </a:r>
            <a:r>
              <a:rPr lang="ko-KR" altLang="en-US" dirty="0"/>
              <a:t>장의 이미지 배치</a:t>
            </a:r>
            <a:endParaRPr lang="en-US" altLang="ko-KR" dirty="0"/>
          </a:p>
          <a:p>
            <a:pPr lvl="1"/>
            <a:r>
              <a:rPr lang="en-US" altLang="ko-KR" dirty="0"/>
              <a:t> </a:t>
            </a:r>
            <a:r>
              <a:rPr lang="ko-KR" altLang="en-US" dirty="0"/>
              <a:t>각</a:t>
            </a:r>
            <a:r>
              <a:rPr lang="en-US" altLang="ko-KR" dirty="0"/>
              <a:t> </a:t>
            </a:r>
            <a:r>
              <a:rPr lang="ko-KR" altLang="en-US" dirty="0"/>
              <a:t>이미지당 </a:t>
            </a:r>
            <a:r>
              <a:rPr lang="en-US" altLang="ko-KR" dirty="0"/>
              <a:t>64 or 513 </a:t>
            </a:r>
            <a:r>
              <a:rPr lang="en-US" altLang="ko-KR" dirty="0" err="1"/>
              <a:t>RoI</a:t>
            </a:r>
            <a:r>
              <a:rPr lang="ko-KR" altLang="en-US" dirty="0"/>
              <a:t>샘플</a:t>
            </a:r>
            <a:r>
              <a:rPr lang="en-US" altLang="ko-KR" dirty="0"/>
              <a:t> (P:1, N:3)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Inference</a:t>
            </a:r>
          </a:p>
          <a:p>
            <a:pPr lvl="1"/>
            <a:r>
              <a:rPr lang="en-US" altLang="ko-KR" dirty="0"/>
              <a:t>300 / 1000</a:t>
            </a:r>
            <a:r>
              <a:rPr lang="ko-KR" altLang="en-US" dirty="0"/>
              <a:t> </a:t>
            </a:r>
            <a:r>
              <a:rPr lang="en-US" altLang="ko-KR" dirty="0"/>
              <a:t>proposal</a:t>
            </a:r>
          </a:p>
          <a:p>
            <a:pPr lvl="1"/>
            <a:r>
              <a:rPr lang="en-US" altLang="ko-KR" dirty="0"/>
              <a:t>Box </a:t>
            </a:r>
            <a:r>
              <a:rPr lang="ko-KR" altLang="en-US" dirty="0"/>
              <a:t>예측스코어가 높은 </a:t>
            </a:r>
            <a:r>
              <a:rPr lang="en-US" altLang="ko-KR" dirty="0"/>
              <a:t>100 boxes</a:t>
            </a:r>
            <a:r>
              <a:rPr lang="ko-KR" altLang="en-US" dirty="0"/>
              <a:t>를 추림</a:t>
            </a:r>
            <a:r>
              <a:rPr lang="en-US" altLang="ko-KR" dirty="0"/>
              <a:t>(non-maximum suppression)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68030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654CE-E2D7-4FDD-ACEE-D48C65248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588887-45FF-4E9F-8837-72B4CF9AB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846" y="2829832"/>
            <a:ext cx="10515600" cy="4351338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BF743B-9913-40F7-ACA9-2D5A3547F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1233" y="2264971"/>
            <a:ext cx="4678843" cy="104168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2B3E078-6234-40FD-A284-6BAAD063D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864" y="4273921"/>
            <a:ext cx="3009900" cy="1076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82ABFE1-EDFA-44AA-B434-370717EC7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7175" y="4202293"/>
            <a:ext cx="4886325" cy="1028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52F970A-CB01-4296-B864-337CEB7AB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881" y="4273921"/>
            <a:ext cx="2953071" cy="95707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D783C38-0758-4F06-ABA0-FD8BAE0ADA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973" y="2168063"/>
            <a:ext cx="4796218" cy="1188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217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601277-621A-4D17-BEDB-81D027B09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r>
              <a:rPr lang="ko-KR" altLang="en-US" b="1" dirty="0"/>
              <a:t>이란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43515B-22E0-4EFF-8983-6C15ED8E4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 Faster R-CNN: </a:t>
            </a:r>
          </a:p>
          <a:p>
            <a:pPr lvl="1"/>
            <a:r>
              <a:rPr lang="en-US" altLang="ko-KR" dirty="0"/>
              <a:t>+ </a:t>
            </a:r>
            <a:r>
              <a:rPr lang="en-US" altLang="ko-KR" b="1" dirty="0">
                <a:solidFill>
                  <a:schemeClr val="accent1"/>
                </a:solidFill>
              </a:rPr>
              <a:t>{Object -&gt; branch}</a:t>
            </a:r>
          </a:p>
          <a:p>
            <a:pPr lvl="1"/>
            <a:r>
              <a:rPr lang="en-US" altLang="ko-KR" dirty="0"/>
              <a:t>box bounding</a:t>
            </a:r>
            <a:r>
              <a:rPr lang="ko-KR" altLang="en-US" dirty="0"/>
              <a:t>를 인지</a:t>
            </a:r>
            <a:r>
              <a:rPr lang="en-US" altLang="ko-KR" dirty="0"/>
              <a:t>/ </a:t>
            </a:r>
            <a:r>
              <a:rPr lang="en-US" altLang="ko-KR" dirty="0" err="1"/>
              <a:t>RoI</a:t>
            </a:r>
            <a:r>
              <a:rPr lang="ko-KR" altLang="en-US" dirty="0"/>
              <a:t>의 마스크를 예측</a:t>
            </a:r>
            <a:r>
              <a:rPr lang="en-US" altLang="ko-KR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 Simple</a:t>
            </a:r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11357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9C68A9-F4AF-4804-B45E-C59D86509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A58BEF-6016-4288-AB76-B90177ABA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>
                <a:hlinkClick r:id="rId2"/>
              </a:rPr>
              <a:t>Mask RCNN COCO Object detection and segmentation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989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AD45BE-EBCC-4D6D-8002-A5AF31CBE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r>
              <a:rPr lang="ko-KR" altLang="en-US" b="1" dirty="0"/>
              <a:t>이란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pic>
        <p:nvPicPr>
          <p:cNvPr id="4" name="Picture 2" descr="Image result for Faster R CNN">
            <a:extLst>
              <a:ext uri="{FF2B5EF4-FFF2-40B4-BE49-F238E27FC236}">
                <a16:creationId xmlns:a16="http://schemas.microsoft.com/office/drawing/2014/main" id="{ECB619F0-DD26-496A-ACCD-5833B590F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49" y="1825625"/>
            <a:ext cx="4714416" cy="422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14F50E-29EC-4497-8462-CF3907575301}"/>
              </a:ext>
            </a:extLst>
          </p:cNvPr>
          <p:cNvSpPr txBox="1"/>
          <p:nvPr/>
        </p:nvSpPr>
        <p:spPr>
          <a:xfrm>
            <a:off x="1734910" y="6005187"/>
            <a:ext cx="2642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/>
              <a:t>&lt;Faster R-CNN&gt;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3F08CB-8337-40CD-A1BA-1D6791C89F12}"/>
              </a:ext>
            </a:extLst>
          </p:cNvPr>
          <p:cNvSpPr txBox="1"/>
          <p:nvPr/>
        </p:nvSpPr>
        <p:spPr>
          <a:xfrm>
            <a:off x="7753350" y="6005187"/>
            <a:ext cx="2642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&lt;Mask R-CNN&gt;</a:t>
            </a:r>
            <a:endParaRPr lang="ko-KR" altLang="en-US" b="1" dirty="0"/>
          </a:p>
        </p:txBody>
      </p:sp>
      <p:pic>
        <p:nvPicPr>
          <p:cNvPr id="8" name="Picture 4" descr="Related image">
            <a:extLst>
              <a:ext uri="{FF2B5EF4-FFF2-40B4-BE49-F238E27FC236}">
                <a16:creationId xmlns:a16="http://schemas.microsoft.com/office/drawing/2014/main" id="{03FBAF66-9B68-4D3A-B695-4D1DC4B5B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4775" y="1612808"/>
            <a:ext cx="2917467" cy="1903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8CECD0D-98ED-4AFC-81C8-68EBF63038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9802" y="3711291"/>
            <a:ext cx="4427411" cy="219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431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D567A4-7A3C-4924-87A3-A5D10DC74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 </a:t>
            </a:r>
            <a:r>
              <a:rPr lang="ko-KR" altLang="en-US" b="1" dirty="0"/>
              <a:t>무엇이 특별한가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4E0D07-1149-417D-A6AB-1771EDF46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en-US" altLang="ko-KR" b="1" dirty="0" err="1">
                <a:solidFill>
                  <a:srgbClr val="0070C0"/>
                </a:solidFill>
              </a:rPr>
              <a:t>RoIAlign</a:t>
            </a:r>
            <a:endParaRPr lang="en-US" altLang="ko-KR" b="1" dirty="0">
              <a:solidFill>
                <a:srgbClr val="0070C0"/>
              </a:solidFill>
            </a:endParaRPr>
          </a:p>
          <a:p>
            <a:pPr lvl="1"/>
            <a:r>
              <a:rPr lang="en-US" altLang="ko-KR" dirty="0"/>
              <a:t>Coarse spatial quantization for feature extraction</a:t>
            </a:r>
          </a:p>
          <a:p>
            <a:pPr lvl="1"/>
            <a:r>
              <a:rPr lang="en-US" altLang="ko-KR" dirty="0"/>
              <a:t>Preserves exact spatial locations</a:t>
            </a:r>
          </a:p>
          <a:p>
            <a:pPr lvl="1"/>
            <a:r>
              <a:rPr lang="en-US" altLang="ko-KR" dirty="0"/>
              <a:t>Improve mask accuracy (10% -&gt;50%)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 </a:t>
            </a:r>
            <a:r>
              <a:rPr lang="en-US" altLang="ko-KR" b="1" dirty="0">
                <a:solidFill>
                  <a:srgbClr val="00B050"/>
                </a:solidFill>
              </a:rPr>
              <a:t>decouple</a:t>
            </a:r>
            <a:r>
              <a:rPr lang="en-US" altLang="ko-KR" dirty="0"/>
              <a:t> mask &amp; class prediction</a:t>
            </a:r>
          </a:p>
          <a:p>
            <a:pPr lvl="1"/>
            <a:r>
              <a:rPr lang="en-US" altLang="ko-KR" dirty="0"/>
              <a:t>Binary mask(one-hot)</a:t>
            </a:r>
            <a:r>
              <a:rPr lang="ko-KR" altLang="en-US" dirty="0"/>
              <a:t>는 </a:t>
            </a:r>
            <a:r>
              <a:rPr lang="en-US" altLang="ko-KR" dirty="0"/>
              <a:t>class</a:t>
            </a:r>
            <a:r>
              <a:rPr lang="ko-KR" altLang="en-US" dirty="0"/>
              <a:t>와 독립적</a:t>
            </a:r>
            <a:endParaRPr lang="en-US" altLang="ko-KR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687EB8E-3B40-4A2D-B3BB-6314FA1AF2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25593"/>
              </p:ext>
            </p:extLst>
          </p:nvPr>
        </p:nvGraphicFramePr>
        <p:xfrm>
          <a:off x="1774305" y="5050596"/>
          <a:ext cx="8128000" cy="1102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2299228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9679333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Mask R-CNN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FCN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67552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decouple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couple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381509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세그먼트와 분류문제를 따로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세그먼트와 분류문제를 함께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0843018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205C9225-F37F-4883-AAFA-C0AA03327F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775"/>
          <a:stretch/>
        </p:blipFill>
        <p:spPr>
          <a:xfrm>
            <a:off x="8610601" y="1622193"/>
            <a:ext cx="3244595" cy="1611287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0A1B7E3D-0480-440A-BFB7-8AA3E9783636}"/>
              </a:ext>
            </a:extLst>
          </p:cNvPr>
          <p:cNvSpPr/>
          <p:nvPr/>
        </p:nvSpPr>
        <p:spPr>
          <a:xfrm>
            <a:off x="9416851" y="1449291"/>
            <a:ext cx="726948" cy="1988820"/>
          </a:xfrm>
          <a:prstGeom prst="flowChartProcess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9CD17B43-CA15-4716-8D02-33E245C78A8D}"/>
              </a:ext>
            </a:extLst>
          </p:cNvPr>
          <p:cNvSpPr/>
          <p:nvPr/>
        </p:nvSpPr>
        <p:spPr>
          <a:xfrm>
            <a:off x="10223101" y="1433426"/>
            <a:ext cx="843588" cy="1988820"/>
          </a:xfrm>
          <a:prstGeom prst="flowChartProcess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AD464A3-154A-488C-B6C0-6003983DFC0B}"/>
              </a:ext>
            </a:extLst>
          </p:cNvPr>
          <p:cNvSpPr/>
          <p:nvPr/>
        </p:nvSpPr>
        <p:spPr>
          <a:xfrm>
            <a:off x="9063243" y="1117924"/>
            <a:ext cx="1201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 </a:t>
            </a:r>
            <a:r>
              <a:rPr lang="en-US" altLang="ko-KR" b="1" dirty="0" err="1">
                <a:solidFill>
                  <a:srgbClr val="0070C0"/>
                </a:solidFill>
              </a:rPr>
              <a:t>RoIAlign</a:t>
            </a:r>
            <a:endParaRPr lang="en-US" altLang="ko-KR" b="1" dirty="0">
              <a:solidFill>
                <a:srgbClr val="0070C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44A5941-9839-4E2A-B560-6946663A5504}"/>
              </a:ext>
            </a:extLst>
          </p:cNvPr>
          <p:cNvSpPr/>
          <p:nvPr/>
        </p:nvSpPr>
        <p:spPr>
          <a:xfrm>
            <a:off x="10010747" y="1117924"/>
            <a:ext cx="1268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 </a:t>
            </a:r>
            <a:r>
              <a:rPr lang="en-US" altLang="ko-KR" b="1" dirty="0">
                <a:solidFill>
                  <a:srgbClr val="00B050"/>
                </a:solidFill>
              </a:rPr>
              <a:t>decouple</a:t>
            </a:r>
          </a:p>
        </p:txBody>
      </p:sp>
    </p:spTree>
    <p:extLst>
      <p:ext uri="{BB962C8B-B14F-4D97-AF65-F5344CB8AC3E}">
        <p14:creationId xmlns:p14="http://schemas.microsoft.com/office/powerpoint/2010/main" val="3016415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4758A-9E70-4455-BAF6-098E8A53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과거의 연구들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86CF7E-E7E1-4328-B481-564696457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b="1" dirty="0"/>
              <a:t> R-CNN</a:t>
            </a:r>
          </a:p>
          <a:p>
            <a:pPr lvl="1"/>
            <a:r>
              <a:rPr lang="en-US" altLang="ko-KR" dirty="0"/>
              <a:t>Candidate object regions</a:t>
            </a:r>
          </a:p>
          <a:p>
            <a:pPr lvl="1"/>
            <a:r>
              <a:rPr lang="ko-KR" altLang="en-US" dirty="0"/>
              <a:t>각 </a:t>
            </a:r>
            <a:r>
              <a:rPr lang="en-US" altLang="ko-KR" dirty="0"/>
              <a:t>regions</a:t>
            </a:r>
            <a:r>
              <a:rPr lang="ko-KR" altLang="en-US" dirty="0"/>
              <a:t>들과 독립적인 </a:t>
            </a:r>
            <a:r>
              <a:rPr lang="en-US" altLang="ko-KR" dirty="0"/>
              <a:t>CNN</a:t>
            </a:r>
          </a:p>
          <a:p>
            <a:endParaRPr lang="en-US" altLang="ko-KR" dirty="0"/>
          </a:p>
          <a:p>
            <a:r>
              <a:rPr lang="en-US" altLang="ko-KR" b="1" dirty="0"/>
              <a:t> Faster R-CNN</a:t>
            </a:r>
          </a:p>
          <a:p>
            <a:pPr lvl="1"/>
            <a:r>
              <a:rPr lang="en-US" altLang="ko-KR" dirty="0"/>
              <a:t>Attention mechanism :Region Proposal Network</a:t>
            </a:r>
          </a:p>
          <a:p>
            <a:pPr lvl="1"/>
            <a:endParaRPr lang="en-US" altLang="ko-KR" dirty="0"/>
          </a:p>
          <a:p>
            <a:r>
              <a:rPr lang="en-US" altLang="ko-KR" b="1" dirty="0"/>
              <a:t> Instance segmentation</a:t>
            </a:r>
          </a:p>
          <a:p>
            <a:pPr lvl="1"/>
            <a:r>
              <a:rPr lang="en-US" altLang="ko-KR" dirty="0"/>
              <a:t>Segment proposals by Fast R-CNN </a:t>
            </a:r>
            <a:r>
              <a:rPr lang="en-US" altLang="ko-KR" b="1" dirty="0">
                <a:solidFill>
                  <a:srgbClr val="FF0000"/>
                </a:solidFill>
              </a:rPr>
              <a:t>(slow and less accurate)</a:t>
            </a:r>
          </a:p>
          <a:p>
            <a:pPr lvl="1"/>
            <a:r>
              <a:rPr lang="en-US" altLang="ko-KR" dirty="0"/>
              <a:t>Segment proposals from BB+ classification </a:t>
            </a:r>
            <a:r>
              <a:rPr lang="en-US" altLang="ko-KR" b="1" dirty="0">
                <a:solidFill>
                  <a:srgbClr val="FF0000"/>
                </a:solidFill>
              </a:rPr>
              <a:t>(complex)</a:t>
            </a:r>
          </a:p>
          <a:p>
            <a:pPr lvl="1"/>
            <a:r>
              <a:rPr lang="en-US" altLang="ko-KR" dirty="0"/>
              <a:t>FCN </a:t>
            </a:r>
            <a:r>
              <a:rPr lang="en-US" altLang="ko-KR" b="1" dirty="0">
                <a:solidFill>
                  <a:srgbClr val="FF0000"/>
                </a:solidFill>
              </a:rPr>
              <a:t>(errors on overlapping instance)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117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4758A-9E70-4455-BAF6-098E8A53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과거의 연구들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86CF7E-E7E1-4328-B481-564696457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b="1" dirty="0"/>
              <a:t> R-CNN</a:t>
            </a:r>
          </a:p>
          <a:p>
            <a:pPr lvl="1"/>
            <a:r>
              <a:rPr lang="en-US" altLang="ko-KR" dirty="0"/>
              <a:t>Candidate object regions</a:t>
            </a:r>
          </a:p>
          <a:p>
            <a:pPr lvl="1"/>
            <a:r>
              <a:rPr lang="ko-KR" altLang="en-US" dirty="0"/>
              <a:t>각 </a:t>
            </a:r>
            <a:r>
              <a:rPr lang="en-US" altLang="ko-KR" dirty="0"/>
              <a:t>regions</a:t>
            </a:r>
            <a:r>
              <a:rPr lang="ko-KR" altLang="en-US" dirty="0"/>
              <a:t>들과 독립적인 </a:t>
            </a:r>
            <a:r>
              <a:rPr lang="en-US" altLang="ko-KR" dirty="0"/>
              <a:t>CNN</a:t>
            </a:r>
          </a:p>
          <a:p>
            <a:endParaRPr lang="en-US" altLang="ko-KR" dirty="0"/>
          </a:p>
          <a:p>
            <a:r>
              <a:rPr lang="en-US" altLang="ko-KR" b="1" dirty="0"/>
              <a:t> Faster R-CNN</a:t>
            </a:r>
          </a:p>
          <a:p>
            <a:pPr lvl="1"/>
            <a:r>
              <a:rPr lang="en-US" altLang="ko-KR" dirty="0"/>
              <a:t>Attention mechanism :Region Proposal Network</a:t>
            </a:r>
          </a:p>
          <a:p>
            <a:pPr lvl="1"/>
            <a:endParaRPr lang="en-US" altLang="ko-KR" dirty="0"/>
          </a:p>
          <a:p>
            <a:r>
              <a:rPr lang="en-US" altLang="ko-KR" b="1" dirty="0"/>
              <a:t> Instance segmentation</a:t>
            </a:r>
          </a:p>
          <a:p>
            <a:pPr lvl="1"/>
            <a:r>
              <a:rPr lang="en-US" altLang="ko-KR" dirty="0"/>
              <a:t>Segment proposals by Fast R-CNN </a:t>
            </a:r>
            <a:r>
              <a:rPr lang="en-US" altLang="ko-KR" b="1" dirty="0">
                <a:solidFill>
                  <a:srgbClr val="FF0000"/>
                </a:solidFill>
              </a:rPr>
              <a:t>(slow and less accurate)</a:t>
            </a:r>
          </a:p>
          <a:p>
            <a:pPr lvl="1"/>
            <a:r>
              <a:rPr lang="en-US" altLang="ko-KR" dirty="0"/>
              <a:t>Segment proposals from BB+ classification </a:t>
            </a:r>
            <a:r>
              <a:rPr lang="en-US" altLang="ko-KR" b="1" dirty="0">
                <a:solidFill>
                  <a:srgbClr val="FF0000"/>
                </a:solidFill>
              </a:rPr>
              <a:t>(complex)</a:t>
            </a:r>
          </a:p>
          <a:p>
            <a:pPr lvl="1"/>
            <a:r>
              <a:rPr lang="en-US" altLang="ko-KR" dirty="0"/>
              <a:t>FCIS </a:t>
            </a:r>
            <a:r>
              <a:rPr lang="en-US" altLang="ko-KR" b="1" dirty="0">
                <a:solidFill>
                  <a:srgbClr val="FF0000"/>
                </a:solidFill>
              </a:rPr>
              <a:t>(errors on overlapping instance)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E31D82A-719B-41D5-A4B5-F815588D93A7}"/>
              </a:ext>
            </a:extLst>
          </p:cNvPr>
          <p:cNvSpPr/>
          <p:nvPr/>
        </p:nvSpPr>
        <p:spPr>
          <a:xfrm>
            <a:off x="889907" y="1747157"/>
            <a:ext cx="8282668" cy="258399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A6D204-6A11-4565-8E1F-66E25F09C970}"/>
              </a:ext>
            </a:extLst>
          </p:cNvPr>
          <p:cNvSpPr/>
          <p:nvPr/>
        </p:nvSpPr>
        <p:spPr>
          <a:xfrm>
            <a:off x="889906" y="4467452"/>
            <a:ext cx="9225643" cy="17879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0268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A6A67C-36C0-44A1-804B-F2FA41EBC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과거의 연구들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0BC917-9C8F-468C-AC10-14EB67784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 FCIS </a:t>
            </a:r>
            <a:r>
              <a:rPr lang="en-US" altLang="ko-KR" b="1" dirty="0">
                <a:solidFill>
                  <a:srgbClr val="FF0000"/>
                </a:solidFill>
              </a:rPr>
              <a:t>(errors on overlapping instance)</a:t>
            </a:r>
            <a:endParaRPr lang="ko-KR" altLang="en-US" b="1" dirty="0">
              <a:solidFill>
                <a:srgbClr val="FF0000"/>
              </a:solidFill>
            </a:endParaRP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F6FA54-D3FB-4E61-8411-90D43012D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76" y="2552129"/>
            <a:ext cx="11163300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22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F8854-C53F-471C-9E5A-ED94CC1B3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Mask R-CNN</a:t>
            </a:r>
            <a:endParaRPr lang="ko-KR" altLang="en-US" b="1" dirty="0"/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918476D6-3BB1-4BB3-BC7B-F70D81B75531}"/>
              </a:ext>
            </a:extLst>
          </p:cNvPr>
          <p:cNvSpPr/>
          <p:nvPr/>
        </p:nvSpPr>
        <p:spPr>
          <a:xfrm>
            <a:off x="922563" y="2539094"/>
            <a:ext cx="1155247" cy="128995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Faster </a:t>
            </a:r>
          </a:p>
          <a:p>
            <a:pPr algn="ctr"/>
            <a:r>
              <a:rPr lang="en-US" altLang="ko-KR" dirty="0"/>
              <a:t>R-CNN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E745172-5C4D-4E16-9EE4-BCD5A8F27E84}"/>
              </a:ext>
            </a:extLst>
          </p:cNvPr>
          <p:cNvCxnSpPr>
            <a:cxnSpLocks/>
            <a:stCxn id="5" idx="4"/>
            <a:endCxn id="8" idx="1"/>
          </p:cNvCxnSpPr>
          <p:nvPr/>
        </p:nvCxnSpPr>
        <p:spPr>
          <a:xfrm flipV="1">
            <a:off x="2077810" y="2663598"/>
            <a:ext cx="551090" cy="52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8C3A572-4D9F-43FC-8C17-8E706FEB1FE3}"/>
              </a:ext>
            </a:extLst>
          </p:cNvPr>
          <p:cNvSpPr/>
          <p:nvPr/>
        </p:nvSpPr>
        <p:spPr>
          <a:xfrm>
            <a:off x="2628900" y="2477860"/>
            <a:ext cx="1612446" cy="37147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label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B045C14-8FF6-488D-8C3F-0734B63B3F98}"/>
              </a:ext>
            </a:extLst>
          </p:cNvPr>
          <p:cNvCxnSpPr>
            <a:cxnSpLocks/>
            <a:stCxn id="5" idx="4"/>
            <a:endCxn id="12" idx="1"/>
          </p:cNvCxnSpPr>
          <p:nvPr/>
        </p:nvCxnSpPr>
        <p:spPr>
          <a:xfrm>
            <a:off x="2077810" y="3184072"/>
            <a:ext cx="551090" cy="123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26C903C-F31E-496F-A10C-FF96399F7A7C}"/>
              </a:ext>
            </a:extLst>
          </p:cNvPr>
          <p:cNvSpPr/>
          <p:nvPr/>
        </p:nvSpPr>
        <p:spPr>
          <a:xfrm>
            <a:off x="2628900" y="2973841"/>
            <a:ext cx="1612446" cy="66743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Bounding box offset</a:t>
            </a:r>
            <a:endParaRPr lang="ko-KR" altLang="en-US" dirty="0"/>
          </a:p>
        </p:txBody>
      </p:sp>
      <p:sp>
        <p:nvSpPr>
          <p:cNvPr id="18" name="순서도: 자기 디스크 17">
            <a:extLst>
              <a:ext uri="{FF2B5EF4-FFF2-40B4-BE49-F238E27FC236}">
                <a16:creationId xmlns:a16="http://schemas.microsoft.com/office/drawing/2014/main" id="{BD558901-3952-4BE1-8C0B-E2393DA8AE80}"/>
              </a:ext>
            </a:extLst>
          </p:cNvPr>
          <p:cNvSpPr/>
          <p:nvPr/>
        </p:nvSpPr>
        <p:spPr>
          <a:xfrm>
            <a:off x="922563" y="4588158"/>
            <a:ext cx="1155247" cy="1289956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Mask </a:t>
            </a:r>
          </a:p>
          <a:p>
            <a:pPr algn="ctr"/>
            <a:r>
              <a:rPr lang="en-US" altLang="ko-KR" dirty="0"/>
              <a:t>R-CNN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0EDF997-B730-49BE-B1D0-0B36A6CDB055}"/>
              </a:ext>
            </a:extLst>
          </p:cNvPr>
          <p:cNvCxnSpPr>
            <a:cxnSpLocks/>
            <a:stCxn id="18" idx="4"/>
            <a:endCxn id="20" idx="1"/>
          </p:cNvCxnSpPr>
          <p:nvPr/>
        </p:nvCxnSpPr>
        <p:spPr>
          <a:xfrm flipV="1">
            <a:off x="2077810" y="4712662"/>
            <a:ext cx="551090" cy="52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319B907-0C41-4B0A-B30A-5B4F4FD9925E}"/>
              </a:ext>
            </a:extLst>
          </p:cNvPr>
          <p:cNvSpPr/>
          <p:nvPr/>
        </p:nvSpPr>
        <p:spPr>
          <a:xfrm>
            <a:off x="2628900" y="4526924"/>
            <a:ext cx="1612446" cy="37147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label</a:t>
            </a:r>
            <a:endParaRPr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6A2A6EC-B1F3-45C2-A3A8-F1BC9B48D36D}"/>
              </a:ext>
            </a:extLst>
          </p:cNvPr>
          <p:cNvCxnSpPr>
            <a:cxnSpLocks/>
            <a:stCxn id="18" idx="4"/>
            <a:endCxn id="22" idx="1"/>
          </p:cNvCxnSpPr>
          <p:nvPr/>
        </p:nvCxnSpPr>
        <p:spPr>
          <a:xfrm>
            <a:off x="2077810" y="5233136"/>
            <a:ext cx="551090" cy="123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5DA03EF-3216-4D80-8D94-ECC9BF76774F}"/>
              </a:ext>
            </a:extLst>
          </p:cNvPr>
          <p:cNvSpPr/>
          <p:nvPr/>
        </p:nvSpPr>
        <p:spPr>
          <a:xfrm>
            <a:off x="2628900" y="5022905"/>
            <a:ext cx="1612446" cy="66743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Bounding box offset</a:t>
            </a:r>
            <a:endParaRPr lang="ko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50F6202-B241-4EF1-ACE8-5523023D0FDA}"/>
              </a:ext>
            </a:extLst>
          </p:cNvPr>
          <p:cNvCxnSpPr>
            <a:cxnSpLocks/>
          </p:cNvCxnSpPr>
          <p:nvPr/>
        </p:nvCxnSpPr>
        <p:spPr>
          <a:xfrm>
            <a:off x="2090057" y="5294878"/>
            <a:ext cx="551090" cy="824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509FBFA-9646-4C18-BCD2-1F6082B06BB9}"/>
              </a:ext>
            </a:extLst>
          </p:cNvPr>
          <p:cNvSpPr/>
          <p:nvPr/>
        </p:nvSpPr>
        <p:spPr>
          <a:xfrm>
            <a:off x="2641147" y="5784053"/>
            <a:ext cx="1612446" cy="66743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Object mask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2F0FB2-89AD-4CCA-BE69-95D2B216D804}"/>
              </a:ext>
            </a:extLst>
          </p:cNvPr>
          <p:cNvSpPr txBox="1"/>
          <p:nvPr/>
        </p:nvSpPr>
        <p:spPr>
          <a:xfrm>
            <a:off x="2868725" y="1778266"/>
            <a:ext cx="113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Output</a:t>
            </a:r>
            <a:endParaRPr lang="ko-KR" altLang="en-US" b="1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D20A01D-FE36-44ED-A94D-0C92815C6E8A}"/>
              </a:ext>
            </a:extLst>
          </p:cNvPr>
          <p:cNvSpPr/>
          <p:nvPr/>
        </p:nvSpPr>
        <p:spPr>
          <a:xfrm>
            <a:off x="2375808" y="2298246"/>
            <a:ext cx="2065564" cy="4412797"/>
          </a:xfrm>
          <a:prstGeom prst="round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0390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2353</TotalTime>
  <Words>575</Words>
  <Application>Microsoft Office PowerPoint</Application>
  <PresentationFormat>와이드스크린</PresentationFormat>
  <Paragraphs>173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5" baseType="lpstr">
      <vt:lpstr>맑은 고딕</vt:lpstr>
      <vt:lpstr>Arial</vt:lpstr>
      <vt:lpstr>Cambria Math</vt:lpstr>
      <vt:lpstr>Wingdings</vt:lpstr>
      <vt:lpstr>Office 테마</vt:lpstr>
      <vt:lpstr>Mask R-CNN</vt:lpstr>
      <vt:lpstr>Big Picture</vt:lpstr>
      <vt:lpstr>Mask R-CNN이란?</vt:lpstr>
      <vt:lpstr>Mask R-CNN이란?</vt:lpstr>
      <vt:lpstr>Mask R-CNN 무엇이 특별한가?</vt:lpstr>
      <vt:lpstr>과거의 연구들</vt:lpstr>
      <vt:lpstr>과거의 연구들</vt:lpstr>
      <vt:lpstr>과거의 연구들</vt:lpstr>
      <vt:lpstr>Mask R-CNN</vt:lpstr>
      <vt:lpstr>Mask R-CNN</vt:lpstr>
      <vt:lpstr>Mask R-CNN</vt:lpstr>
      <vt:lpstr>Mask R-CNN</vt:lpstr>
      <vt:lpstr>Mask R-CNN</vt:lpstr>
      <vt:lpstr>Mask R-CNN</vt:lpstr>
      <vt:lpstr>Mask R-CNN</vt:lpstr>
      <vt:lpstr>Encoding Technology</vt:lpstr>
      <vt:lpstr>Mask R-CNN</vt:lpstr>
      <vt:lpstr>Mask R-CNN</vt:lpstr>
      <vt:lpstr>Mask R-CNN</vt:lpstr>
      <vt:lpstr>Mask R-CNN</vt:lpstr>
      <vt:lpstr>Mask R-CNN</vt:lpstr>
      <vt:lpstr>Mask R-CNN</vt:lpstr>
      <vt:lpstr>Mask R-CNN</vt:lpstr>
      <vt:lpstr>Mask R-CNN</vt:lpstr>
      <vt:lpstr>Mask R-CNN</vt:lpstr>
      <vt:lpstr>Mask R-CNN</vt:lpstr>
      <vt:lpstr>Mask R-CNN</vt:lpstr>
      <vt:lpstr>Details</vt:lpstr>
      <vt:lpstr>Results</vt:lpstr>
      <vt:lpstr>동영상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Mask R-CNN</dc:title>
  <dc:creator>donghwa</dc:creator>
  <cp:lastModifiedBy>donghwa</cp:lastModifiedBy>
  <cp:revision>38</cp:revision>
  <dcterms:created xsi:type="dcterms:W3CDTF">2017-12-28T05:51:18Z</dcterms:created>
  <dcterms:modified xsi:type="dcterms:W3CDTF">2017-12-29T21:06:59Z</dcterms:modified>
</cp:coreProperties>
</file>